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70" r:id="rId9"/>
    <p:sldId id="262" r:id="rId10"/>
    <p:sldId id="263" r:id="rId11"/>
    <p:sldId id="265" r:id="rId12"/>
    <p:sldId id="268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47" d="100"/>
          <a:sy n="47" d="100"/>
        </p:scale>
        <p:origin x="138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08CB6-57D5-4734-86EB-242069B0876E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D9FC5-7943-4A58-95BB-38C515D116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409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D9FC5-7943-4A58-95BB-38C515D1168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230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FE3084-9A7D-6329-3E1E-85F64AA86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AF071B-A463-A379-971A-2E3215E29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486D3A-6757-E3F2-5074-B4B7152E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817648-F8EF-EB1C-B9EA-D5697426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980729-7FBB-9A8D-C511-F8928744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12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06D03-ACBB-85CD-9D29-7C9AE063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7C8D05A-425B-793B-7997-F7AE80F7C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30D19D-7EBF-39FB-D916-BB5F37FB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B563C8-5023-46B5-92F2-A35A3E9E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F13A1E-0F11-B4C0-B6B5-7CA256C9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92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D90B229-47A8-A754-1D40-AB0283778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1BC2BA-E15F-9E68-D41A-AAD28F47F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5C60EF-A122-94B3-A788-55416773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BAFAF3-0027-BA26-80DE-694A2CEE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B96E0-32CA-8E0D-9093-ACFE18F7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93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8BB1C-D958-D4CE-1093-46479FBB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328C07-5997-2F8E-6A67-3266BEA4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6F2CFF-B0E5-D463-2C9B-730A5A62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CF29A8-1CEB-50B3-C399-3C506A50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1A1BC-686F-4338-F667-9EBD6350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524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9F6778-1A29-64C4-4EE9-4462A0C2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C5F479-CBBF-E0C2-668F-71E7C7B9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1CE6B7-22DD-96EC-F606-F1B8CAB6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3DEFFE-1DFF-D774-8011-058F78C4C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C49159-E928-F6DE-4863-6A2A069D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09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DAA05-9D5C-7C9A-25CB-0D5A71DD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954B72-C22F-2FCC-A118-B69D084CF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8D00E2-8AED-EFD4-14A0-48749C91C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DF8E12-E4C9-065F-28AE-38ECA178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13A1DD-8C75-92EC-4CA6-F12FBBF6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DAAE12-0AE9-0612-48E1-48E87F35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081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19216-6DB6-24E9-B114-A5368CA8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002693-1469-EAFF-76E3-DFFE29B5B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C057E9-B262-D016-BCBC-07C1CF84C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A0DF63-F0DE-4D20-948A-2AAE12262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680086C-CD1C-92FE-8EF5-E9EC6762D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865983A-23EF-96EA-75FE-069CBA580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F0637C-CA11-FFBE-3508-7D1E0009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D68FEAD-902C-2E9A-AAE3-5BC47B28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834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BE07E-65D2-7D08-ABCD-BA09ECBC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500D41C-BFF7-C085-B00B-40C8CBDE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91952C-DF1F-002C-9073-8549A5F25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BA285D-9D08-FD9A-5464-A6470133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05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16CB07-FD7F-0C4C-8607-F2534E69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6E0CB15-E484-4FF0-60DD-943DECA8F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AF5DC-8B0E-D7E1-0FB4-FA8B2063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05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501A4-840C-0D58-FDA2-AF71B075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123A33-2DEE-7CFB-6CB0-640AD1BE0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25B13D-DDD2-B71C-2175-1076EA222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BB812F-1739-0724-F63C-88AD6E56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6329C1-7AF6-54E4-FEE1-78AF4EB6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81B1C-A95E-B6FE-00DE-797E71D3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47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8B76CE-693B-66AE-0769-A502F903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FF55AC-EDD9-5FF7-BDD9-3A521BBB6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D74789-607B-32BD-87EE-49545614F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931168-3613-0DD6-1628-295C11D3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25B12A-5070-36EB-4468-049CC60D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F9543C-FAD1-5D7F-C0FB-813D98DF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717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475CCF-C5A8-8379-3F8D-5D4D9D6D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8165D-01FA-A367-60A2-1D24E8E3C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C5E9ED-317D-6B36-BBCD-0AE16101C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BFC41-9CDB-481C-B0C9-FEB05C80B5FD}" type="datetimeFigureOut">
              <a:rPr lang="it-IT" smtClean="0"/>
              <a:t>25/11/2025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4AB211-277B-8D1A-330F-2C69A3A43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FA5828-F92C-5559-1F7C-74586A2A5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3BF7AA-7344-4D0D-89CC-D1EF5729BA3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62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E40486-3213-841B-FDDB-3FCDEE991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solidFill>
                  <a:srgbClr val="FF0000"/>
                </a:solidFill>
              </a:rPr>
              <a:t>MODERN COMPUTING FOR PHYSICS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797ECD-F152-5430-231A-34E7A247B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267"/>
            <a:ext cx="9144000" cy="1350962"/>
          </a:xfrm>
        </p:spPr>
        <p:txBody>
          <a:bodyPr/>
          <a:lstStyle/>
          <a:p>
            <a:r>
              <a:rPr lang="it-IT" dirty="0"/>
              <a:t>N-BODIES SIMULATION WITH</a:t>
            </a:r>
          </a:p>
          <a:p>
            <a:r>
              <a:rPr lang="it-IT" dirty="0"/>
              <a:t>GPU PARALLELIZATION</a:t>
            </a:r>
          </a:p>
        </p:txBody>
      </p:sp>
      <p:sp>
        <p:nvSpPr>
          <p:cNvPr id="4" name="AutoShape 2" descr="Physics Of Data Unipd - Physics of Data has a new logo! 🥰😍 Do you like  it? | Facebook">
            <a:extLst>
              <a:ext uri="{FF2B5EF4-FFF2-40B4-BE49-F238E27FC236}">
                <a16:creationId xmlns:a16="http://schemas.microsoft.com/office/drawing/2014/main" id="{4D59F326-97AA-2EC3-6A39-63A9124EC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D94E4E-7FA6-4DB0-AE55-F379D90F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62" y="0"/>
            <a:ext cx="2037078" cy="18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8E1073-DAEB-0822-4C0C-95B4F1FCF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36" y="258619"/>
            <a:ext cx="11619346" cy="62253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 err="1"/>
              <a:t>Crucial</a:t>
            </a:r>
            <a:r>
              <a:rPr lang="it-IT" dirty="0"/>
              <a:t> point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updating</a:t>
            </a:r>
            <a:r>
              <a:rPr lang="it-IT" dirty="0"/>
              <a:t> the </a:t>
            </a:r>
            <a:r>
              <a:rPr lang="it-IT" u="sng" dirty="0" err="1"/>
              <a:t>accelerations</a:t>
            </a:r>
            <a:r>
              <a:rPr lang="it-IT" dirty="0"/>
              <a:t> of the bodies</a:t>
            </a:r>
          </a:p>
          <a:p>
            <a:pPr marL="0" indent="0">
              <a:buNone/>
            </a:pPr>
            <a:r>
              <a:rPr lang="it-IT" b="1" dirty="0"/>
              <a:t>                 </a:t>
            </a:r>
            <a:r>
              <a:rPr lang="it-IT" b="1" dirty="0" err="1"/>
              <a:t>tiling</a:t>
            </a:r>
            <a:r>
              <a:rPr lang="it-IT" dirty="0"/>
              <a:t> strategy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,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suggested</a:t>
            </a:r>
            <a:r>
              <a:rPr lang="it-IT" dirty="0"/>
              <a:t> in</a:t>
            </a:r>
          </a:p>
          <a:p>
            <a:pPr marL="0" indent="0">
              <a:buNone/>
            </a:pPr>
            <a:br>
              <a:rPr lang="it-IT" dirty="0"/>
            </a:br>
            <a:r>
              <a:rPr lang="it-IT" sz="1700" i="1" dirty="0"/>
              <a:t>https://developer.nvidia.com/gpugems/gpugems3/part-v-physics-simulation/chapter-31-fast-n-body-simulation-cuda</a:t>
            </a:r>
          </a:p>
          <a:p>
            <a:pPr marL="0" indent="0">
              <a:buNone/>
            </a:pPr>
            <a:endParaRPr lang="it-IT" dirty="0"/>
          </a:p>
          <a:p>
            <a:r>
              <a:rPr lang="en-US" dirty="0"/>
              <a:t>We may think the algorithm as calculating each entry </a:t>
            </a:r>
            <a:r>
              <a:rPr lang="en-US" b="1" dirty="0" err="1"/>
              <a:t>a</a:t>
            </a:r>
            <a:r>
              <a:rPr lang="en-US" i="1" baseline="-25000" dirty="0" err="1"/>
              <a:t>ij</a:t>
            </a:r>
            <a:r>
              <a:rPr lang="en-US" dirty="0"/>
              <a:t> in an </a:t>
            </a:r>
            <a:r>
              <a:rPr lang="en-US" i="1" dirty="0" err="1"/>
              <a:t>N</a:t>
            </a:r>
            <a:r>
              <a:rPr lang="en-US" dirty="0" err="1"/>
              <a:t>x</a:t>
            </a:r>
            <a:r>
              <a:rPr lang="en-US" i="1" dirty="0" err="1"/>
              <a:t>N</a:t>
            </a:r>
            <a:r>
              <a:rPr lang="en-US" dirty="0"/>
              <a:t> grid of all pair-wise forces.</a:t>
            </a:r>
            <a:endParaRPr lang="it-IT" dirty="0"/>
          </a:p>
          <a:p>
            <a:r>
              <a:rPr lang="en-US" dirty="0"/>
              <a:t>Then the total acceleration </a:t>
            </a:r>
            <a:r>
              <a:rPr lang="en-US" b="1" dirty="0"/>
              <a:t>a</a:t>
            </a:r>
            <a:r>
              <a:rPr lang="en-US" i="1" baseline="-25000" dirty="0"/>
              <a:t>i</a:t>
            </a:r>
            <a:r>
              <a:rPr lang="en-US" dirty="0"/>
              <a:t> on body </a:t>
            </a:r>
            <a:r>
              <a:rPr lang="en-US" i="1" dirty="0" err="1"/>
              <a:t>i</a:t>
            </a:r>
            <a:r>
              <a:rPr lang="en-US" dirty="0"/>
              <a:t> is obtained from the sum of all entries in row </a:t>
            </a:r>
            <a:r>
              <a:rPr lang="en-US" i="1" dirty="0" err="1"/>
              <a:t>i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would be too large</a:t>
            </a:r>
          </a:p>
          <a:p>
            <a:endParaRPr lang="en-US" dirty="0"/>
          </a:p>
          <a:p>
            <a:r>
              <a:rPr lang="en-US" dirty="0"/>
              <a:t>We introduce tiles, square regions of the grid </a:t>
            </a:r>
            <a:r>
              <a:rPr lang="en-US" i="1" dirty="0" err="1"/>
              <a:t>pxp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Boundary conditions not applied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DF7BE5EA-5B3F-1E07-7D6D-69370DB25DAC}"/>
              </a:ext>
            </a:extLst>
          </p:cNvPr>
          <p:cNvSpPr/>
          <p:nvPr/>
        </p:nvSpPr>
        <p:spPr>
          <a:xfrm>
            <a:off x="360218" y="905163"/>
            <a:ext cx="895928" cy="18472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956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DCEFCBD-7589-E6B0-2668-CC0650914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562" y="413664"/>
            <a:ext cx="4695151" cy="382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D4126B3-5897-1DCC-5D31-09E9F3E7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2829" y="313867"/>
            <a:ext cx="5266265" cy="290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F5C4EDA-C64D-9C1E-1CEC-41450F4A778D}"/>
              </a:ext>
            </a:extLst>
          </p:cNvPr>
          <p:cNvSpPr txBox="1"/>
          <p:nvPr/>
        </p:nvSpPr>
        <p:spPr>
          <a:xfrm>
            <a:off x="538017" y="4240211"/>
            <a:ext cx="10532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properties</a:t>
            </a:r>
            <a:r>
              <a:rPr lang="it-IT" dirty="0"/>
              <a:t> of the bodies are </a:t>
            </a:r>
            <a:r>
              <a:rPr lang="it-IT" dirty="0" err="1"/>
              <a:t>written</a:t>
            </a:r>
            <a:r>
              <a:rPr lang="it-IT" dirty="0"/>
              <a:t> in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of the </a:t>
            </a:r>
            <a:r>
              <a:rPr lang="it-IT" dirty="0" err="1"/>
              <a:t>blocks</a:t>
            </a:r>
            <a:r>
              <a:rPr lang="it-IT" dirty="0"/>
              <a:t> for each </a:t>
            </a:r>
            <a:r>
              <a:rPr lang="it-IT" dirty="0" err="1"/>
              <a:t>dimension</a:t>
            </a:r>
            <a:r>
              <a:rPr lang="it-IT" dirty="0"/>
              <a:t> of the grid.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Each </a:t>
            </a:r>
            <a:r>
              <a:rPr lang="it-IT" b="1" dirty="0" err="1"/>
              <a:t>row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a </a:t>
            </a:r>
            <a:r>
              <a:rPr lang="it-IT" b="1" dirty="0" err="1"/>
              <a:t>thread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computes</a:t>
            </a:r>
            <a:r>
              <a:rPr lang="it-IT" dirty="0"/>
              <a:t> </a:t>
            </a:r>
            <a:r>
              <a:rPr lang="it-IT" dirty="0" err="1"/>
              <a:t>sequentially</a:t>
            </a:r>
            <a:r>
              <a:rPr lang="it-IT" dirty="0"/>
              <a:t> interactions with the  bodies in the </a:t>
            </a:r>
            <a:r>
              <a:rPr lang="it-IT" dirty="0" err="1"/>
              <a:t>columns</a:t>
            </a:r>
            <a:r>
              <a:rPr lang="it-IT" dirty="0"/>
              <a:t>, </a:t>
            </a:r>
            <a:r>
              <a:rPr lang="it-IT" dirty="0" err="1"/>
              <a:t>summing</a:t>
            </a:r>
            <a:r>
              <a:rPr lang="it-IT" dirty="0"/>
              <a:t> up </a:t>
            </a:r>
            <a:r>
              <a:rPr lang="it-IT" dirty="0" err="1"/>
              <a:t>accelerations</a:t>
            </a:r>
            <a:r>
              <a:rPr lang="it-IT" dirty="0"/>
              <a:t> </a:t>
            </a:r>
            <a:r>
              <a:rPr lang="it-IT" dirty="0" err="1"/>
              <a:t>sequentially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final</a:t>
            </a:r>
            <a:r>
              <a:rPr lang="it-IT" dirty="0"/>
              <a:t> sum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all </a:t>
            </a:r>
            <a:r>
              <a:rPr lang="it-IT" dirty="0" err="1"/>
              <a:t>tiles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en-US" dirty="0"/>
              <a:t>The problem's symmetry can’t be exploited, the real advantage is the </a:t>
            </a:r>
            <a:r>
              <a:rPr lang="en-US" b="1" dirty="0"/>
              <a:t>reduction of accesses to global memory</a:t>
            </a:r>
            <a:r>
              <a:rPr lang="en-US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141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439B6-5418-24DF-D8DF-8F1D3785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37" y="147411"/>
            <a:ext cx="8723812" cy="1071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sz="2400" dirty="0"/>
              <a:t>The </a:t>
            </a:r>
            <a:r>
              <a:rPr lang="it-IT" sz="2400" dirty="0" err="1"/>
              <a:t>algorithm</a:t>
            </a:r>
            <a:r>
              <a:rPr lang="it-IT" sz="2400" dirty="0"/>
              <a:t> </a:t>
            </a:r>
            <a:r>
              <a:rPr lang="it-IT" sz="2400" dirty="0" err="1"/>
              <a:t>preservs</a:t>
            </a:r>
            <a:r>
              <a:rPr lang="it-IT" sz="2400" dirty="0"/>
              <a:t> </a:t>
            </a:r>
            <a:r>
              <a:rPr lang="it-IT" sz="2400" dirty="0" err="1"/>
              <a:t>conservation</a:t>
            </a:r>
            <a:r>
              <a:rPr lang="it-IT" sz="2400" dirty="0"/>
              <a:t> of energy also with </a:t>
            </a:r>
            <a:r>
              <a:rPr lang="it-IT" sz="2400" b="1" dirty="0"/>
              <a:t>1024</a:t>
            </a:r>
            <a:r>
              <a:rPr lang="it-IT" sz="2400" dirty="0"/>
              <a:t> bodies</a:t>
            </a:r>
            <a:br>
              <a:rPr lang="it-IT" sz="2400" dirty="0"/>
            </a:br>
            <a:r>
              <a:rPr lang="it-IT" sz="2400" b="1" dirty="0"/>
              <a:t>Relative </a:t>
            </a:r>
            <a:r>
              <a:rPr lang="it-IT" sz="2400" b="1" dirty="0" err="1"/>
              <a:t>errors</a:t>
            </a:r>
            <a:r>
              <a:rPr lang="it-IT" sz="2400" b="1" dirty="0"/>
              <a:t> ~10</a:t>
            </a:r>
            <a:r>
              <a:rPr lang="it-IT" sz="2400" b="1" baseline="30000" dirty="0"/>
              <a:t>-7</a:t>
            </a:r>
          </a:p>
        </p:txBody>
      </p:sp>
      <p:pic>
        <p:nvPicPr>
          <p:cNvPr id="6" name="Immagine 5" descr="Immagine che contiene Policromia&#10;&#10;Il contenuto generato dall'IA potrebbe non essere corretto.">
            <a:extLst>
              <a:ext uri="{FF2B5EF4-FFF2-40B4-BE49-F238E27FC236}">
                <a16:creationId xmlns:a16="http://schemas.microsoft.com/office/drawing/2014/main" id="{8900E1AC-9718-87E8-46BB-9ADBBD690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64" y="883722"/>
            <a:ext cx="7393576" cy="554518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A5D2A32-DA07-4783-D74F-6D8D1F6B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38" r="49887"/>
          <a:stretch>
            <a:fillRect/>
          </a:stretch>
        </p:blipFill>
        <p:spPr>
          <a:xfrm>
            <a:off x="217714" y="1040009"/>
            <a:ext cx="4397829" cy="28640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068889D-E028-BAE7-FA81-3F67F9F2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17"/>
          <a:stretch>
            <a:fillRect/>
          </a:stretch>
        </p:blipFill>
        <p:spPr>
          <a:xfrm>
            <a:off x="687977" y="3904090"/>
            <a:ext cx="3927566" cy="28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E58489F-B994-B56C-5CD5-F3F57ABAB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1" y="553104"/>
            <a:ext cx="9188130" cy="50643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FC07011-3FE0-15B3-A391-D4415F1EB252}"/>
              </a:ext>
            </a:extLst>
          </p:cNvPr>
          <p:cNvSpPr txBox="1"/>
          <p:nvPr/>
        </p:nvSpPr>
        <p:spPr>
          <a:xfrm>
            <a:off x="802031" y="5773003"/>
            <a:ext cx="861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is</a:t>
            </a:r>
            <a:r>
              <a:rPr lang="it-IT" dirty="0"/>
              <a:t> linear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numer</a:t>
            </a:r>
            <a:r>
              <a:rPr lang="it-IT" dirty="0"/>
              <a:t> of steps.</a:t>
            </a:r>
          </a:p>
        </p:txBody>
      </p:sp>
    </p:spTree>
    <p:extLst>
      <p:ext uri="{BB962C8B-B14F-4D97-AF65-F5344CB8AC3E}">
        <p14:creationId xmlns:p14="http://schemas.microsoft.com/office/powerpoint/2010/main" val="230015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F3A59332-8FBF-E88D-BCA5-AD56674E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31891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EC4848-FA5F-E196-A9B0-8B0315A48972}"/>
              </a:ext>
            </a:extLst>
          </p:cNvPr>
          <p:cNvSpPr txBox="1"/>
          <p:nvPr/>
        </p:nvSpPr>
        <p:spPr>
          <a:xfrm>
            <a:off x="368490" y="6318912"/>
            <a:ext cx="116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n_blocks</a:t>
            </a:r>
            <a:r>
              <a:rPr lang="it-IT" dirty="0"/>
              <a:t>=</a:t>
            </a:r>
            <a:r>
              <a:rPr lang="it-IT" dirty="0" err="1"/>
              <a:t>n_bodies</a:t>
            </a:r>
            <a:r>
              <a:rPr lang="it-IT" dirty="0"/>
              <a:t>/</a:t>
            </a:r>
            <a:r>
              <a:rPr lang="it-IT" dirty="0" err="1"/>
              <a:t>thr_per_b</a:t>
            </a:r>
            <a:r>
              <a:rPr lang="it-IT" dirty="0"/>
              <a:t>                        Having more </a:t>
            </a:r>
            <a:r>
              <a:rPr lang="it-IT" dirty="0" err="1"/>
              <a:t>blocks</a:t>
            </a:r>
            <a:r>
              <a:rPr lang="it-IT" dirty="0"/>
              <a:t> </a:t>
            </a:r>
            <a:r>
              <a:rPr lang="it-IT" dirty="0" err="1"/>
              <a:t>hides</a:t>
            </a:r>
            <a:r>
              <a:rPr lang="it-IT" dirty="0"/>
              <a:t> </a:t>
            </a:r>
            <a:r>
              <a:rPr lang="it-IT" dirty="0" err="1"/>
              <a:t>latency</a:t>
            </a:r>
            <a:r>
              <a:rPr lang="it-IT" dirty="0"/>
              <a:t> due to </a:t>
            </a:r>
            <a:r>
              <a:rPr lang="it-IT" dirty="0" err="1"/>
              <a:t>memory</a:t>
            </a:r>
            <a:r>
              <a:rPr lang="it-IT" dirty="0"/>
              <a:t> transfers.</a:t>
            </a:r>
          </a:p>
        </p:txBody>
      </p:sp>
    </p:spTree>
    <p:extLst>
      <p:ext uri="{BB962C8B-B14F-4D97-AF65-F5344CB8AC3E}">
        <p14:creationId xmlns:p14="http://schemas.microsoft.com/office/powerpoint/2010/main" val="329914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841012D-886B-53C4-DABD-5DE79E51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4" y="0"/>
            <a:ext cx="12080795" cy="67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D4D2B9BD-1FB1-2FB7-389E-27A4E4136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6" y="14067"/>
            <a:ext cx="12048324" cy="68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46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442057-3994-30C3-BFAE-CD730F25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n-bodies problem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EDFB02-1BAF-452A-E32C-7463C0F55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18"/>
            <a:ext cx="10515600" cy="4692741"/>
          </a:xfrm>
        </p:spPr>
        <p:txBody>
          <a:bodyPr>
            <a:normAutofit fontScale="92500"/>
          </a:bodyPr>
          <a:lstStyle/>
          <a:p>
            <a:r>
              <a:rPr lang="en-US" dirty="0"/>
              <a:t>We consider a system of n </a:t>
            </a:r>
            <a:r>
              <a:rPr lang="en-US" b="1" dirty="0"/>
              <a:t>bodies</a:t>
            </a:r>
            <a:r>
              <a:rPr lang="en-US" dirty="0"/>
              <a:t>, each with a given </a:t>
            </a:r>
            <a:r>
              <a:rPr lang="en-US" b="1" dirty="0"/>
              <a:t>mass</a:t>
            </a:r>
            <a:r>
              <a:rPr lang="en-US" dirty="0"/>
              <a:t>, initial </a:t>
            </a:r>
            <a:r>
              <a:rPr lang="en-US" b="1" dirty="0"/>
              <a:t>position</a:t>
            </a:r>
            <a:r>
              <a:rPr lang="en-US" dirty="0"/>
              <a:t>, and initial </a:t>
            </a:r>
            <a:r>
              <a:rPr lang="en-US" b="1" dirty="0"/>
              <a:t>velocity</a:t>
            </a:r>
          </a:p>
          <a:p>
            <a:endParaRPr lang="it-IT" dirty="0"/>
          </a:p>
          <a:p>
            <a:r>
              <a:rPr lang="it-IT" dirty="0"/>
              <a:t>The bodies </a:t>
            </a:r>
            <a:r>
              <a:rPr lang="it-IT" dirty="0" err="1"/>
              <a:t>interact</a:t>
            </a:r>
            <a:r>
              <a:rPr lang="it-IT" dirty="0"/>
              <a:t> </a:t>
            </a:r>
            <a:r>
              <a:rPr lang="it-IT" dirty="0" err="1"/>
              <a:t>solely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b="1" dirty="0"/>
              <a:t>gravitational </a:t>
            </a:r>
            <a:r>
              <a:rPr lang="it-IT" b="1" dirty="0" err="1"/>
              <a:t>forces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We want to simulate their </a:t>
            </a:r>
            <a:r>
              <a:rPr lang="it-IT" b="1" dirty="0"/>
              <a:t>time evolution</a:t>
            </a:r>
            <a:r>
              <a:rPr lang="it-IT" dirty="0"/>
              <a:t>, </a:t>
            </a:r>
            <a:r>
              <a:rPr lang="it-IT" dirty="0" err="1"/>
              <a:t>obtaining</a:t>
            </a:r>
            <a:r>
              <a:rPr lang="it-IT" dirty="0"/>
              <a:t> their </a:t>
            </a:r>
            <a:r>
              <a:rPr lang="it-IT" dirty="0" err="1"/>
              <a:t>trajectories</a:t>
            </a:r>
            <a:endParaRPr lang="it-IT" dirty="0"/>
          </a:p>
          <a:p>
            <a:endParaRPr lang="it-IT" dirty="0"/>
          </a:p>
          <a:p>
            <a:r>
              <a:rPr lang="it-IT" dirty="0"/>
              <a:t>We want to check the </a:t>
            </a:r>
            <a:r>
              <a:rPr lang="it-IT" b="1" dirty="0" err="1"/>
              <a:t>conservation</a:t>
            </a:r>
            <a:r>
              <a:rPr lang="it-IT" dirty="0"/>
              <a:t> of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b="1" dirty="0"/>
              <a:t>energy</a:t>
            </a:r>
          </a:p>
          <a:p>
            <a:endParaRPr lang="it-IT" b="1" dirty="0"/>
          </a:p>
          <a:p>
            <a:r>
              <a:rPr lang="it-IT" dirty="0"/>
              <a:t>Computational cost </a:t>
            </a:r>
            <a:r>
              <a:rPr lang="it-IT" b="1" dirty="0"/>
              <a:t>O(n</a:t>
            </a:r>
            <a:r>
              <a:rPr lang="it-IT" b="1" baseline="30000" dirty="0"/>
              <a:t>2</a:t>
            </a:r>
            <a:r>
              <a:rPr lang="it-IT" b="1" dirty="0"/>
              <a:t>)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346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0A30C7-FDF3-4883-C322-B804E291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5995"/>
          </a:xfrm>
        </p:spPr>
        <p:txBody>
          <a:bodyPr/>
          <a:lstStyle/>
          <a:p>
            <a:r>
              <a:rPr lang="it-IT" dirty="0"/>
              <a:t>Serial code in C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3CAD61-673C-897C-B740-8B7B895A4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1A7BF9-2CE2-375E-0EB0-8F5AB8E5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90ABAA6-CD6C-98EE-2434-EE369DF83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8172ADB-252E-E152-C75D-7AB2D3FFB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DD2DD01-59F4-94C7-8DC2-671A62A0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96" y="1341120"/>
            <a:ext cx="8458777" cy="52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4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EE3A8-072D-8615-8953-371AC163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1" y="173536"/>
            <a:ext cx="7452360" cy="1325563"/>
          </a:xfrm>
        </p:spPr>
        <p:txBody>
          <a:bodyPr/>
          <a:lstStyle/>
          <a:p>
            <a:r>
              <a:rPr lang="it-IT" dirty="0"/>
              <a:t>Issues: scale of the problem and data </a:t>
            </a:r>
            <a:r>
              <a:rPr lang="it-IT" dirty="0" err="1"/>
              <a:t>types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B7EBCE-41EE-CA5B-7432-5C756A6B28BF}"/>
              </a:ext>
            </a:extLst>
          </p:cNvPr>
          <p:cNvSpPr txBox="1"/>
          <p:nvPr/>
        </p:nvSpPr>
        <p:spPr>
          <a:xfrm>
            <a:off x="537561" y="1403305"/>
            <a:ext cx="6188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This scale is chosen such that:</a:t>
            </a:r>
          </a:p>
          <a:p>
            <a:endParaRPr lang="it-IT"/>
          </a:p>
          <a:p>
            <a:r>
              <a:rPr lang="it-IT"/>
              <a:t>-we can graphycally </a:t>
            </a:r>
            <a:r>
              <a:rPr lang="it-IT" b="1"/>
              <a:t>observe trajectories: </a:t>
            </a:r>
            <a:r>
              <a:rPr lang="it-IT"/>
              <a:t>gravitational forces daminatig over rectilinear uniform motion) and proportioned in the space</a:t>
            </a:r>
          </a:p>
          <a:p>
            <a:endParaRPr lang="it-IT"/>
          </a:p>
          <a:p>
            <a:r>
              <a:rPr lang="it-IT"/>
              <a:t>-the numerical scheme is </a:t>
            </a:r>
            <a:r>
              <a:rPr lang="it-IT" b="1"/>
              <a:t>stable</a:t>
            </a:r>
          </a:p>
          <a:p>
            <a:endParaRPr lang="it-IT" b="1"/>
          </a:p>
          <a:p>
            <a:r>
              <a:rPr lang="it-IT"/>
              <a:t>-you can compile with both float or </a:t>
            </a:r>
            <a:r>
              <a:rPr lang="it-IT" b="1"/>
              <a:t>double</a:t>
            </a:r>
            <a:r>
              <a:rPr lang="it-IT"/>
              <a:t> precision</a:t>
            </a:r>
          </a:p>
          <a:p>
            <a:endParaRPr lang="it-IT"/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A071D4D-69F6-6317-4611-ACA137273956}"/>
              </a:ext>
            </a:extLst>
          </p:cNvPr>
          <p:cNvSpPr txBox="1"/>
          <p:nvPr/>
        </p:nvSpPr>
        <p:spPr>
          <a:xfrm>
            <a:off x="7552702" y="1818603"/>
            <a:ext cx="4101737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           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#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it-IT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sqrtf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FMOD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fmodf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#else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  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sqrt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FMOD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fmod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#endif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n_bodies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steps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1500000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8A1BFF"/>
                </a:solidFill>
                <a:effectLst/>
                <a:latin typeface="Consolas" panose="020B0609020204030204" pitchFamily="49" charset="0"/>
              </a:rPr>
              <a:t>SRAND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31265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dt_max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1e-6f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  </a:t>
            </a:r>
            <a:endParaRPr lang="it-IT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1e-3f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      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      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1.0e3f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43083DA-B81C-A3E1-A41E-91A67F220D22}"/>
              </a:ext>
            </a:extLst>
          </p:cNvPr>
          <p:cNvSpPr txBox="1"/>
          <p:nvPr/>
        </p:nvSpPr>
        <p:spPr>
          <a:xfrm>
            <a:off x="537561" y="4236318"/>
            <a:ext cx="6503512" cy="172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n_bodies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 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 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 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 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L);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vx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vy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b="0" dirty="0" err="1"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vz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 = </a:t>
            </a:r>
            <a:r>
              <a:rPr lang="it-IT" b="0" dirty="0" err="1"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rand_interval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1.0f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9872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D96EB4-8E9C-D1E4-003D-A8AB6CDCE2C7}"/>
              </a:ext>
            </a:extLst>
          </p:cNvPr>
          <p:cNvSpPr txBox="1"/>
          <p:nvPr/>
        </p:nvSpPr>
        <p:spPr>
          <a:xfrm>
            <a:off x="722044" y="594440"/>
            <a:ext cx="8517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/>
              <a:t>Evolution of </a:t>
            </a:r>
            <a:r>
              <a:rPr lang="it-IT" sz="2600" b="1" dirty="0" err="1"/>
              <a:t>total</a:t>
            </a:r>
            <a:r>
              <a:rPr lang="it-IT" sz="2600" b="1" dirty="0"/>
              <a:t> energy of the system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0AF1E1-0F78-C048-2C0A-4971268D7F1E}"/>
              </a:ext>
            </a:extLst>
          </p:cNvPr>
          <p:cNvSpPr txBox="1"/>
          <p:nvPr/>
        </p:nvSpPr>
        <p:spPr>
          <a:xfrm>
            <a:off x="8832342" y="1517904"/>
            <a:ext cx="3192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Double </a:t>
            </a:r>
            <a:r>
              <a:rPr lang="it-IT" dirty="0" err="1"/>
              <a:t>precision</a:t>
            </a:r>
            <a:endParaRPr lang="it-IT" dirty="0"/>
          </a:p>
          <a:p>
            <a:r>
              <a:rPr lang="it-IT" dirty="0"/>
              <a:t>relative </a:t>
            </a:r>
            <a:r>
              <a:rPr lang="it-IT" dirty="0" err="1"/>
              <a:t>errors</a:t>
            </a:r>
            <a:r>
              <a:rPr lang="it-IT" dirty="0"/>
              <a:t> ~10</a:t>
            </a:r>
            <a:r>
              <a:rPr lang="it-IT" baseline="30000" dirty="0"/>
              <a:t>-6</a:t>
            </a:r>
          </a:p>
          <a:p>
            <a:endParaRPr lang="it-IT" dirty="0"/>
          </a:p>
          <a:p>
            <a:r>
              <a:rPr lang="it-IT" dirty="0"/>
              <a:t>Relative </a:t>
            </a:r>
            <a:r>
              <a:rPr lang="it-IT" dirty="0" err="1"/>
              <a:t>errors</a:t>
            </a:r>
            <a:r>
              <a:rPr lang="it-IT" dirty="0"/>
              <a:t>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Float </a:t>
            </a:r>
            <a:r>
              <a:rPr lang="it-IT" dirty="0" err="1"/>
              <a:t>precision</a:t>
            </a:r>
            <a:r>
              <a:rPr lang="it-IT" dirty="0"/>
              <a:t>:</a:t>
            </a:r>
          </a:p>
          <a:p>
            <a:r>
              <a:rPr lang="it-IT" dirty="0" err="1"/>
              <a:t>unstable</a:t>
            </a:r>
            <a:endParaRPr lang="it-IT" dirty="0"/>
          </a:p>
        </p:txBody>
      </p:sp>
      <p:pic>
        <p:nvPicPr>
          <p:cNvPr id="3" name="Immagine 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EECE10F6-69B8-3722-C6E1-AAEFD733A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31" y="2297806"/>
            <a:ext cx="992180" cy="54118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51AA91D-C193-7E46-C6A9-808AE447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89" y="1103803"/>
            <a:ext cx="7908872" cy="27537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6878BC-7952-B165-2F3F-0727735DE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15" y="3955858"/>
            <a:ext cx="7803601" cy="27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80AA0B3-1E05-69FE-5061-2F248D0B1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62" t="8481" r="33069" b="7539"/>
          <a:stretch>
            <a:fillRect/>
          </a:stretch>
        </p:blipFill>
        <p:spPr>
          <a:xfrm>
            <a:off x="411481" y="-24971"/>
            <a:ext cx="4760882" cy="523498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283695-414A-668E-E7D7-116CD162505B}"/>
              </a:ext>
            </a:extLst>
          </p:cNvPr>
          <p:cNvSpPr txBox="1"/>
          <p:nvPr/>
        </p:nvSpPr>
        <p:spPr>
          <a:xfrm>
            <a:off x="803563" y="618836"/>
            <a:ext cx="1113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6 bodies </a:t>
            </a:r>
            <a:r>
              <a:rPr lang="it-IT" sz="2400" b="1" dirty="0" err="1"/>
              <a:t>trajectories</a:t>
            </a:r>
            <a:r>
              <a:rPr lang="it-IT" sz="2400" b="1" dirty="0"/>
              <a:t>                       	64 bodies </a:t>
            </a:r>
            <a:r>
              <a:rPr lang="it-IT" sz="2400" dirty="0"/>
              <a:t>(with </a:t>
            </a:r>
            <a:r>
              <a:rPr lang="it-IT" sz="2400" dirty="0" err="1"/>
              <a:t>periodic</a:t>
            </a:r>
            <a:r>
              <a:rPr lang="it-IT" sz="2400" dirty="0"/>
              <a:t> </a:t>
            </a:r>
            <a:r>
              <a:rPr lang="it-IT" sz="2400" dirty="0" err="1"/>
              <a:t>boundary</a:t>
            </a:r>
            <a:r>
              <a:rPr lang="it-IT" sz="2400" dirty="0"/>
              <a:t> </a:t>
            </a:r>
            <a:r>
              <a:rPr lang="it-IT" sz="2400" dirty="0" err="1"/>
              <a:t>conditions</a:t>
            </a:r>
            <a:r>
              <a:rPr lang="it-IT" sz="2400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1445AF-AD94-B80B-CD58-8DA672E34B6C}"/>
              </a:ext>
            </a:extLst>
          </p:cNvPr>
          <p:cNvSpPr txBox="1"/>
          <p:nvPr/>
        </p:nvSpPr>
        <p:spPr>
          <a:xfrm>
            <a:off x="306638" y="4927548"/>
            <a:ext cx="9430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In the code a </a:t>
            </a:r>
            <a:r>
              <a:rPr lang="it-IT" b="1" dirty="0"/>
              <a:t>csv</a:t>
            </a:r>
            <a:r>
              <a:rPr lang="it-IT" dirty="0"/>
              <a:t> file to </a:t>
            </a:r>
            <a:r>
              <a:rPr lang="it-IT" dirty="0" err="1"/>
              <a:t>keep</a:t>
            </a:r>
            <a:r>
              <a:rPr lang="it-IT" dirty="0"/>
              <a:t> track of the positions has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as output.</a:t>
            </a:r>
            <a:br>
              <a:rPr lang="it-IT" dirty="0"/>
            </a:br>
            <a:r>
              <a:rPr lang="it-IT" dirty="0" err="1"/>
              <a:t>Trajectories</a:t>
            </a:r>
            <a:r>
              <a:rPr lang="it-IT" dirty="0"/>
              <a:t> have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plotten</a:t>
            </a:r>
            <a:r>
              <a:rPr lang="it-IT" dirty="0"/>
              <a:t> in </a:t>
            </a:r>
            <a:r>
              <a:rPr lang="it-IT" dirty="0" err="1"/>
              <a:t>python</a:t>
            </a:r>
            <a:r>
              <a:rPr lang="it-IT" dirty="0"/>
              <a:t> from this file with a script </a:t>
            </a:r>
            <a:r>
              <a:rPr lang="it-IT" dirty="0" err="1"/>
              <a:t>written</a:t>
            </a:r>
            <a:r>
              <a:rPr lang="it-IT" dirty="0"/>
              <a:t> by generative AI.</a:t>
            </a:r>
            <a:br>
              <a:rPr lang="it-IT" dirty="0"/>
            </a:br>
            <a:r>
              <a:rPr lang="it-IT" dirty="0"/>
              <a:t>The csv has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script and be </a:t>
            </a:r>
            <a:r>
              <a:rPr lang="it-IT" dirty="0" err="1"/>
              <a:t>animated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i="1" dirty="0"/>
              <a:t>OVITO</a:t>
            </a:r>
            <a:r>
              <a:rPr lang="it-IT" dirty="0"/>
              <a:t>.</a:t>
            </a:r>
          </a:p>
        </p:txBody>
      </p:sp>
      <p:pic>
        <p:nvPicPr>
          <p:cNvPr id="3" name="Immagine 2" descr="Immagine che contiene Policromia&#10;&#10;Il contenuto generato dall'IA potrebbe non essere corretto.">
            <a:extLst>
              <a:ext uri="{FF2B5EF4-FFF2-40B4-BE49-F238E27FC236}">
                <a16:creationId xmlns:a16="http://schemas.microsoft.com/office/drawing/2014/main" id="{E1CEA0E7-CEBF-501A-544B-3462C5C2A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4" y="1080501"/>
            <a:ext cx="5506018" cy="41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CF842A7-6C1B-1FFD-0333-569959A0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4511"/>
            <a:ext cx="11488306" cy="68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BA54574-E66A-223A-7B7C-3EE01C66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4" y="618419"/>
            <a:ext cx="8726797" cy="302056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9C70EFD-20C0-ADC5-2ADC-C9B0C977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1" y="3680678"/>
            <a:ext cx="8726800" cy="30205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690C0D-F72C-303C-4C84-7257CDCE47B8}"/>
              </a:ext>
            </a:extLst>
          </p:cNvPr>
          <p:cNvSpPr txBox="1"/>
          <p:nvPr/>
        </p:nvSpPr>
        <p:spPr>
          <a:xfrm>
            <a:off x="9126580" y="557348"/>
            <a:ext cx="2854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With </a:t>
            </a:r>
            <a:r>
              <a:rPr lang="it-IT" dirty="0" err="1"/>
              <a:t>periodic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boundary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1BF568-A6DF-6F58-66F9-9E066FB11ED3}"/>
              </a:ext>
            </a:extLst>
          </p:cNvPr>
          <p:cNvSpPr txBox="1"/>
          <p:nvPr/>
        </p:nvSpPr>
        <p:spPr>
          <a:xfrm>
            <a:off x="418010" y="156754"/>
            <a:ext cx="94749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600" b="1" dirty="0" err="1"/>
              <a:t>Conservation</a:t>
            </a:r>
            <a:r>
              <a:rPr lang="it-IT" sz="2600" b="1" dirty="0"/>
              <a:t> of energy </a:t>
            </a:r>
            <a:r>
              <a:rPr lang="it-IT" sz="2600" dirty="0"/>
              <a:t>for a 64 bodies system and 1500k steps</a:t>
            </a:r>
          </a:p>
        </p:txBody>
      </p:sp>
    </p:spTree>
    <p:extLst>
      <p:ext uri="{BB962C8B-B14F-4D97-AF65-F5344CB8AC3E}">
        <p14:creationId xmlns:p14="http://schemas.microsoft.com/office/powerpoint/2010/main" val="199582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3BBC9E-2D58-48F4-F62A-F592935A2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6584"/>
          </a:xfrm>
        </p:spPr>
        <p:txBody>
          <a:bodyPr/>
          <a:lstStyle/>
          <a:p>
            <a:r>
              <a:rPr lang="it-IT" dirty="0" err="1"/>
              <a:t>Parallel</a:t>
            </a:r>
            <a:r>
              <a:rPr lang="it-IT" dirty="0"/>
              <a:t> code in CUDA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5A62CA-62F9-3D80-5702-8DC720AD2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710"/>
            <a:ext cx="10515600" cy="4625253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en-US" dirty="0"/>
              <a:t> GPU				               Tesla T4</a:t>
            </a:r>
          </a:p>
          <a:p>
            <a:pPr marL="0" indent="0">
              <a:buNone/>
            </a:pPr>
            <a:r>
              <a:rPr lang="en-US" dirty="0"/>
              <a:t> Global Memory                                15360 MiB</a:t>
            </a:r>
          </a:p>
          <a:p>
            <a:pPr marL="0" indent="0">
              <a:buNone/>
            </a:pPr>
            <a:r>
              <a:rPr lang="en-US" dirty="0"/>
              <a:t> Streaming </a:t>
            </a:r>
            <a:r>
              <a:rPr lang="en-US" dirty="0" err="1"/>
              <a:t>MultiProcessors</a:t>
            </a:r>
            <a:r>
              <a:rPr lang="en-US" dirty="0"/>
              <a:t>        40</a:t>
            </a:r>
          </a:p>
          <a:p>
            <a:pPr marL="0" indent="0">
              <a:buNone/>
            </a:pPr>
            <a:r>
              <a:rPr lang="en-US" dirty="0"/>
              <a:t> Total CUDA Cores                           2560</a:t>
            </a:r>
          </a:p>
          <a:p>
            <a:pPr marL="0" indent="0">
              <a:buNone/>
            </a:pPr>
            <a:r>
              <a:rPr lang="en-US" dirty="0"/>
              <a:t> Max Threads per Block                 1024</a:t>
            </a:r>
          </a:p>
          <a:p>
            <a:pPr marL="0" indent="0">
              <a:buNone/>
            </a:pPr>
            <a:r>
              <a:rPr lang="en-US" dirty="0"/>
              <a:t> Shared Memory per SM                64 KB </a:t>
            </a:r>
          </a:p>
          <a:p>
            <a:pPr marL="0" indent="0">
              <a:buNone/>
            </a:pPr>
            <a:r>
              <a:rPr lang="en-US" dirty="0"/>
              <a:t> Compute Capability                       7.5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9914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695</Words>
  <Application>Microsoft Office PowerPoint</Application>
  <PresentationFormat>Widescreen</PresentationFormat>
  <Paragraphs>111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Tema di Office</vt:lpstr>
      <vt:lpstr>MODERN COMPUTING FOR PHYSICS</vt:lpstr>
      <vt:lpstr>The n-bodies problem</vt:lpstr>
      <vt:lpstr>Serial code in C</vt:lpstr>
      <vt:lpstr>Issues: scale of the problem and data types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Parallel code in CUDA</vt:lpstr>
      <vt:lpstr>Presentazione standard di PowerPoint</vt:lpstr>
      <vt:lpstr>Presentazione standard di PowerPoint</vt:lpstr>
      <vt:lpstr>The algorithm preservs conservation of energy also with 1024 bodies Relative errors ~10-7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Dario Puggioni</dc:creator>
  <cp:lastModifiedBy>Dario Puggioni</cp:lastModifiedBy>
  <cp:revision>6</cp:revision>
  <cp:lastPrinted>2025-11-17T23:49:23Z</cp:lastPrinted>
  <dcterms:created xsi:type="dcterms:W3CDTF">2025-11-17T18:56:52Z</dcterms:created>
  <dcterms:modified xsi:type="dcterms:W3CDTF">2025-11-25T18:29:28Z</dcterms:modified>
</cp:coreProperties>
</file>